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59" r:id="rId4"/>
    <p:sldId id="257" r:id="rId5"/>
    <p:sldId id="260" r:id="rId6"/>
    <p:sldId id="263" r:id="rId7"/>
    <p:sldId id="264" r:id="rId8"/>
    <p:sldId id="265" r:id="rId9"/>
    <p:sldId id="266" r:id="rId10"/>
    <p:sldId id="268" r:id="rId11"/>
    <p:sldId id="267" r:id="rId12"/>
    <p:sldId id="273" r:id="rId13"/>
    <p:sldId id="274" r:id="rId14"/>
    <p:sldId id="272" r:id="rId15"/>
    <p:sldId id="275" r:id="rId16"/>
    <p:sldId id="276" r:id="rId17"/>
    <p:sldId id="279" r:id="rId18"/>
    <p:sldId id="269" r:id="rId19"/>
    <p:sldId id="270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F1603"/>
    <a:srgbClr val="000066"/>
    <a:srgbClr val="CDF2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2" autoAdjust="0"/>
  </p:normalViewPr>
  <p:slideViewPr>
    <p:cSldViewPr>
      <p:cViewPr>
        <p:scale>
          <a:sx n="100" d="100"/>
          <a:sy n="100" d="100"/>
        </p:scale>
        <p:origin x="-204" y="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953F78-E047-4204-9486-7E840A0A9200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20872B-6487-4084-B902-84F90140A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41269-4798-46A2-92D3-F6B3BA0D3E4A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76E0-A3C6-4325-BDE6-497A1669D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58953-4CE0-4772-B27B-4FE714BFA8BA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FB66-BE14-4162-98EE-604FFEEE0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A9C4-FBE2-4AF8-9FBB-07B9C6DFB5F4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3100F-AA54-4144-AC19-94EBEEA76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A6520-DDE0-444C-8AD4-7ABA9266D5FB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1A41D-7D6A-4297-B5D5-E41D5EB06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5F988-816E-414A-A5DD-28BD9A8FF68D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AE36D-9D89-4891-926B-B2BC28480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74217-346E-4871-82EE-ED397C4E0EEF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17AB4-5A5E-4F4F-9D98-911384E3C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4B95B-D96E-43BC-B248-9B9E8D76063E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67749-E793-473D-BE9E-5413F147D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BBF83-6181-4CE6-8DC6-9EED18FE0076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FA9A6-1DA6-4F78-A2B6-B08764828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38594-62F7-4BA1-8534-F24FCBF2DC75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892C9-5C77-4E4E-9655-657B89953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C98E-7E16-4106-89F2-E46F1239EFA5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435E-8B6C-4BD8-A73D-FAC5FE6F6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70492-66EC-4366-A4F1-2092612751D4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96B1-BF9D-492D-A105-812E7799D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146A1F-23E0-4DCD-95E5-CAC23582C4D2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EDC488-9CB2-4E5D-A377-875373179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r.knutd.com.ua/" TargetMode="External"/><Relationship Id="rId2" Type="http://schemas.openxmlformats.org/officeDocument/2006/relationships/hyperlink" Target="mailto:biblioteka@knutd.com.u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/>
          <p:cNvSpPr>
            <a:spLocks noChangeArrowheads="1"/>
          </p:cNvSpPr>
          <p:nvPr/>
        </p:nvSpPr>
        <p:spPr bwMode="auto">
          <a:xfrm>
            <a:off x="4500563" y="5013325"/>
            <a:ext cx="4319587" cy="863600"/>
          </a:xfrm>
          <a:prstGeom prst="rect">
            <a:avLst/>
          </a:prstGeom>
          <a:solidFill>
            <a:srgbClr val="CDF2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427538" y="5013325"/>
            <a:ext cx="4484687" cy="1512888"/>
          </a:xfrm>
          <a:prstGeom prst="roundRect">
            <a:avLst>
              <a:gd name="adj" fmla="val 1782"/>
            </a:avLst>
          </a:prstGeo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b="1" i="1" smtClean="0">
                <a:solidFill>
                  <a:srgbClr val="000066"/>
                </a:solidFill>
                <a:cs typeface="Times New Roman" pitchFamily="18" charset="0"/>
              </a:rPr>
              <a:t>Жменько Ольга Володимирівна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b="1" i="1" smtClean="0">
                <a:solidFill>
                  <a:srgbClr val="000066"/>
                </a:solidFill>
                <a:cs typeface="Times New Roman" pitchFamily="18" charset="0"/>
              </a:rPr>
              <a:t>директор НТБ КНУТД</a:t>
            </a:r>
          </a:p>
          <a:p>
            <a:pPr eaLnBrk="1" hangingPunct="1">
              <a:spcBef>
                <a:spcPct val="0"/>
              </a:spcBef>
            </a:pPr>
            <a:endParaRPr lang="ru-RU" sz="2400" b="1" i="1" smtClean="0">
              <a:cs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19250" y="1412875"/>
            <a:ext cx="63992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Впровадження</a:t>
            </a:r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інституційного </a:t>
            </a:r>
            <a:endParaRPr lang="en-US" sz="32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uk-UA" sz="32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репозитарію</a:t>
            </a:r>
            <a:r>
              <a:rPr lang="uk-UA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erKNUTD</a:t>
            </a:r>
            <a:endParaRPr 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179388" y="476250"/>
            <a:ext cx="87137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358775" y="333375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erKNUTD</a:t>
            </a:r>
            <a:endParaRPr lang="ru-RU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116013" y="2133600"/>
            <a:ext cx="746283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solidFill>
                  <a:srgbClr val="000066"/>
                </a:solidFill>
                <a:latin typeface="Tahoma" pitchFamily="34" charset="0"/>
              </a:rPr>
              <a:t>Нормативна документація</a:t>
            </a:r>
          </a:p>
          <a:p>
            <a:endParaRPr lang="uk-UA" sz="2400" b="1">
              <a:solidFill>
                <a:srgbClr val="000066"/>
              </a:solidFill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uk-UA" sz="2000">
                <a:solidFill>
                  <a:srgbClr val="000066"/>
                </a:solidFill>
                <a:latin typeface="Tahoma" pitchFamily="34" charset="0"/>
              </a:rPr>
              <a:t> Наказ про створення інституційного репозитарію КНУТД</a:t>
            </a:r>
          </a:p>
          <a:p>
            <a:pPr>
              <a:buFontTx/>
              <a:buChar char="•"/>
            </a:pPr>
            <a:r>
              <a:rPr lang="uk-UA" sz="2000">
                <a:solidFill>
                  <a:srgbClr val="000066"/>
                </a:solidFill>
                <a:latin typeface="Tahoma" pitchFamily="34" charset="0"/>
              </a:rPr>
              <a:t> Положення про інституційний репозитарій КНУТД</a:t>
            </a:r>
          </a:p>
          <a:p>
            <a:pPr>
              <a:buFontTx/>
              <a:buChar char="•"/>
            </a:pPr>
            <a:r>
              <a:rPr lang="uk-UA" sz="2000">
                <a:solidFill>
                  <a:srgbClr val="000066"/>
                </a:solidFill>
                <a:latin typeface="Tahoma" pitchFamily="34" charset="0"/>
              </a:rPr>
              <a:t> Авторський договір</a:t>
            </a:r>
          </a:p>
          <a:p>
            <a:pPr>
              <a:buFontTx/>
              <a:buChar char="•"/>
            </a:pPr>
            <a:r>
              <a:rPr lang="uk-UA" sz="2000">
                <a:solidFill>
                  <a:srgbClr val="000066"/>
                </a:solidFill>
                <a:latin typeface="Tahoma" pitchFamily="34" charset="0"/>
              </a:rPr>
              <a:t> Методичні рекомендації до роботи з інституційним </a:t>
            </a:r>
          </a:p>
          <a:p>
            <a:r>
              <a:rPr lang="uk-UA" sz="2000">
                <a:solidFill>
                  <a:srgbClr val="000066"/>
                </a:solidFill>
                <a:latin typeface="Tahoma" pitchFamily="34" charset="0"/>
              </a:rPr>
              <a:t>репозитарієм для науковців, викладачів, аспірантів, студентів</a:t>
            </a:r>
            <a:endParaRPr lang="ru-RU" sz="2000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179388" y="476250"/>
            <a:ext cx="87137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Rectangle 5"/>
          <p:cNvSpPr>
            <a:spLocks/>
          </p:cNvSpPr>
          <p:nvPr/>
        </p:nvSpPr>
        <p:spPr bwMode="auto">
          <a:xfrm>
            <a:off x="179388" y="333375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erKNUTD</a:t>
            </a:r>
            <a:endParaRPr lang="ru-RU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4288"/>
            <a:ext cx="5976938" cy="662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Oval 11"/>
          <p:cNvSpPr>
            <a:spLocks noChangeArrowheads="1"/>
          </p:cNvSpPr>
          <p:nvPr/>
        </p:nvSpPr>
        <p:spPr bwMode="auto">
          <a:xfrm>
            <a:off x="2987675" y="3141663"/>
            <a:ext cx="3313113" cy="935037"/>
          </a:xfrm>
          <a:prstGeom prst="ellipse">
            <a:avLst/>
          </a:prstGeom>
          <a:noFill/>
          <a:ln w="57150">
            <a:solidFill>
              <a:srgbClr val="CF16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2808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b="1" smtClean="0">
                <a:solidFill>
                  <a:srgbClr val="000066"/>
                </a:solidFill>
                <a:latin typeface="Tahoma" pitchFamily="34" charset="0"/>
              </a:rPr>
              <a:t>Політика щодо змісту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sz="2800" smtClean="0">
                <a:solidFill>
                  <a:srgbClr val="000066"/>
                </a:solidFill>
                <a:latin typeface="Tahoma" pitchFamily="34" charset="0"/>
              </a:rPr>
              <a:t>Інституційний репозитарій є </a:t>
            </a:r>
            <a:r>
              <a:rPr lang="ru-RU" sz="2800" smtClean="0">
                <a:solidFill>
                  <a:srgbClr val="000066"/>
                </a:solidFill>
                <a:latin typeface="Tahoma" pitchFamily="34" charset="0"/>
              </a:rPr>
              <a:t>електронним архівом відкритого доступу</a:t>
            </a:r>
            <a:r>
              <a:rPr lang="uk-UA" sz="2800" smtClean="0">
                <a:solidFill>
                  <a:srgbClr val="000066"/>
                </a:solidFill>
                <a:latin typeface="Tahoma" pitchFamily="34" charset="0"/>
              </a:rPr>
              <a:t>, що представляє КНУТД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sz="2800" smtClean="0">
                <a:solidFill>
                  <a:srgbClr val="000066"/>
                </a:solidFill>
                <a:latin typeface="Tahoma" pitchFamily="34" charset="0"/>
              </a:rPr>
              <a:t>Основні мови метаданих та інтерфейсу користувача: українська, російська, англійська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uk-UA" sz="2800" smtClean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79388" y="476250"/>
            <a:ext cx="87137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179388" y="333375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Політики створення  і функціювання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erKNUTD</a:t>
            </a: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2735262"/>
          </a:xfrm>
        </p:spPr>
        <p:txBody>
          <a:bodyPr/>
          <a:lstStyle/>
          <a:p>
            <a:r>
              <a:rPr lang="uk-UA" sz="2400" b="1" smtClean="0">
                <a:solidFill>
                  <a:srgbClr val="000066"/>
                </a:solidFill>
                <a:latin typeface="Tahoma" pitchFamily="34" charset="0"/>
              </a:rPr>
              <a:t>Політика щодо метаданих</a:t>
            </a:r>
          </a:p>
          <a:p>
            <a:pPr>
              <a:buFontTx/>
              <a:buChar char="-"/>
            </a:pPr>
            <a:r>
              <a:rPr lang="uk-UA" sz="2400" smtClean="0">
                <a:solidFill>
                  <a:srgbClr val="000066"/>
                </a:solidFill>
                <a:latin typeface="Tahoma" pitchFamily="34" charset="0"/>
              </a:rPr>
              <a:t>Будь-хто має доступ та може вільно використовувати метадані матеріалів, розміщених в інституційному репозитарії КНУТД з некомерційною метою без попереднього погодження</a:t>
            </a:r>
            <a:endParaRPr lang="ru-RU" sz="2400" smtClean="0">
              <a:solidFill>
                <a:srgbClr val="000066"/>
              </a:solidFill>
              <a:latin typeface="Tahoma" pitchFamily="34" charset="0"/>
            </a:endParaRPr>
          </a:p>
          <a:p>
            <a:endParaRPr lang="ru-RU" sz="2400" smtClean="0">
              <a:latin typeface="Tahoma" pitchFamily="34" charset="0"/>
            </a:endParaRPr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79388" y="476250"/>
            <a:ext cx="87137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179388" y="333375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Політики створення  і функціювання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erKNUTD</a:t>
            </a: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/>
          </p:cNvSpPr>
          <p:nvPr>
            <p:ph type="body" idx="1"/>
          </p:nvPr>
        </p:nvSpPr>
        <p:spPr>
          <a:xfrm>
            <a:off x="611188" y="16287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b="1" smtClean="0">
                <a:solidFill>
                  <a:srgbClr val="000066"/>
                </a:solidFill>
                <a:latin typeface="Tahoma" pitchFamily="34" charset="0"/>
              </a:rPr>
              <a:t>Політика щодо колекції та даних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sz="2000" smtClean="0">
                <a:solidFill>
                  <a:srgbClr val="000066"/>
                </a:solidFill>
                <a:latin typeface="Tahoma" pitchFamily="34" charset="0"/>
              </a:rPr>
              <a:t>Будь хто може вільно використовувати повні тексти чи інші цифрові дані, що містяться в розміщених матеріалах ІР КНУТД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sz="2000" smtClean="0">
                <a:solidFill>
                  <a:srgbClr val="000066"/>
                </a:solidFill>
                <a:latin typeface="Tahoma" pitchFamily="34" charset="0"/>
              </a:rPr>
              <a:t>Копії матеріалів, розміщених в ІР КНУТД, можуть бути відтворені, представлені чи передані третій стороні і збережені в базах даних в будь-якому носії з некомерційною метою без попереднього узгодження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sz="2000" smtClean="0">
                <a:solidFill>
                  <a:srgbClr val="000066"/>
                </a:solidFill>
                <a:latin typeface="Tahoma" pitchFamily="34" charset="0"/>
              </a:rPr>
              <a:t>При цьому має бути вказано: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smtClean="0">
                <a:solidFill>
                  <a:srgbClr val="000066"/>
                </a:solidFill>
                <a:latin typeface="Tahoma" pitchFamily="34" charset="0"/>
              </a:rPr>
              <a:t>    автор(и), назва та всі інші елементи бібліографічного опису,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smtClean="0">
                <a:solidFill>
                  <a:srgbClr val="000066"/>
                </a:solidFill>
                <a:latin typeface="Tahoma" pitchFamily="34" charset="0"/>
              </a:rPr>
              <a:t>    гіперпосилання та/або </a:t>
            </a:r>
            <a:r>
              <a:rPr lang="en-US" sz="2000" smtClean="0">
                <a:solidFill>
                  <a:srgbClr val="000066"/>
                </a:solidFill>
                <a:latin typeface="Tahoma" pitchFamily="34" charset="0"/>
              </a:rPr>
              <a:t>URL </a:t>
            </a:r>
            <a:r>
              <a:rPr lang="uk-UA" sz="2000" smtClean="0">
                <a:solidFill>
                  <a:srgbClr val="000066"/>
                </a:solidFill>
                <a:latin typeface="Tahoma" pitchFamily="34" charset="0"/>
              </a:rPr>
              <a:t>на сторінку оригінальних метаданих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smtClean="0">
                <a:solidFill>
                  <a:srgbClr val="000066"/>
                </a:solidFill>
                <a:latin typeface="Tahoma" pitchFamily="34" charset="0"/>
              </a:rPr>
              <a:t>                      </a:t>
            </a:r>
            <a:endParaRPr lang="ru-RU" sz="2000" smtClean="0">
              <a:solidFill>
                <a:srgbClr val="000066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ru-RU" sz="2000" smtClean="0">
              <a:latin typeface="Tahoma" pitchFamily="34" charset="0"/>
            </a:endParaRPr>
          </a:p>
        </p:txBody>
      </p: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79388" y="476250"/>
            <a:ext cx="87137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179388" y="333375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Політики створення  і функціювання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erKNUTD</a:t>
            </a: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1"/>
          </p:nvPr>
        </p:nvSpPr>
        <p:spPr>
          <a:xfrm>
            <a:off x="914400" y="1484313"/>
            <a:ext cx="8229600" cy="4525962"/>
          </a:xfrm>
        </p:spPr>
        <p:txBody>
          <a:bodyPr/>
          <a:lstStyle/>
          <a:p>
            <a:r>
              <a:rPr lang="uk-UA" sz="2000" b="1" smtClean="0">
                <a:solidFill>
                  <a:srgbClr val="000066"/>
                </a:solidFill>
                <a:latin typeface="Tahoma" pitchFamily="34" charset="0"/>
              </a:rPr>
              <a:t>Політика щодо розміщення та депозиторів</a:t>
            </a:r>
          </a:p>
          <a:p>
            <a:pPr>
              <a:buFontTx/>
              <a:buChar char="-"/>
            </a:pPr>
            <a:r>
              <a:rPr lang="uk-UA" sz="2000" smtClean="0">
                <a:solidFill>
                  <a:srgbClr val="000066"/>
                </a:solidFill>
                <a:latin typeface="Tahoma" pitchFamily="34" charset="0"/>
              </a:rPr>
              <a:t>ІР КНУТД підтримує самоархівування зареєстрованими користувачами: науковцями, студентами, аспірантами, докторантами, співробітниками КНУТД або/чи НТБ за дорученням депозитора</a:t>
            </a:r>
          </a:p>
          <a:p>
            <a:pPr>
              <a:buFontTx/>
              <a:buChar char="-"/>
            </a:pPr>
            <a:r>
              <a:rPr lang="uk-UA" sz="2000" smtClean="0">
                <a:solidFill>
                  <a:srgbClr val="000066"/>
                </a:solidFill>
                <a:latin typeface="Tahoma" pitchFamily="34" charset="0"/>
              </a:rPr>
              <a:t>Депозиторами можуть бути особи, офіційно не зареєстровані, як співробітники КНУТД, якщо вони є співавторами університетських авторів чи тісно пов</a:t>
            </a:r>
            <a:r>
              <a:rPr lang="en-US" sz="2000" smtClean="0">
                <a:solidFill>
                  <a:srgbClr val="000066"/>
                </a:solidFill>
                <a:latin typeface="Tahoma" pitchFamily="34" charset="0"/>
              </a:rPr>
              <a:t>’</a:t>
            </a:r>
            <a:r>
              <a:rPr lang="uk-UA" sz="2000" smtClean="0">
                <a:solidFill>
                  <a:srgbClr val="000066"/>
                </a:solidFill>
                <a:latin typeface="Tahoma" pitchFamily="34" charset="0"/>
              </a:rPr>
              <a:t>язані з університетом</a:t>
            </a:r>
            <a:r>
              <a:rPr lang="en-US" sz="200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uk-UA" sz="2000" smtClean="0">
                <a:solidFill>
                  <a:srgbClr val="000066"/>
                </a:solidFill>
                <a:latin typeface="Tahoma" pitchFamily="34" charset="0"/>
              </a:rPr>
              <a:t>напр., заслуж. професори, випускники університету та ін.</a:t>
            </a:r>
          </a:p>
          <a:p>
            <a:pPr>
              <a:buFontTx/>
              <a:buChar char="-"/>
            </a:pPr>
            <a:r>
              <a:rPr lang="uk-UA" sz="2000" smtClean="0">
                <a:solidFill>
                  <a:srgbClr val="000066"/>
                </a:solidFill>
                <a:latin typeface="Tahoma" pitchFamily="34" charset="0"/>
              </a:rPr>
              <a:t>Студентські роботи розміщуються в ІР КНУТД за рекомендаціями викладачів</a:t>
            </a:r>
          </a:p>
          <a:p>
            <a:pPr>
              <a:buFontTx/>
              <a:buChar char="-"/>
            </a:pPr>
            <a:r>
              <a:rPr lang="uk-UA" sz="2000" smtClean="0">
                <a:solidFill>
                  <a:srgbClr val="000066"/>
                </a:solidFill>
                <a:latin typeface="Tahoma" pitchFamily="34" charset="0"/>
              </a:rPr>
              <a:t>Автори можуть розміщувати лише свої власні роботи</a:t>
            </a:r>
            <a:endParaRPr lang="ru-RU" sz="2000" smtClean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79388" y="476250"/>
            <a:ext cx="87137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179388" y="333375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Політики створення  і функціювання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erKNUTD</a:t>
            </a: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1"/>
          </p:nvPr>
        </p:nvSpPr>
        <p:spPr>
          <a:xfrm>
            <a:off x="914400" y="1412875"/>
            <a:ext cx="8229600" cy="4525963"/>
          </a:xfrm>
        </p:spPr>
        <p:txBody>
          <a:bodyPr/>
          <a:lstStyle/>
          <a:p>
            <a:r>
              <a:rPr lang="uk-UA" sz="2400" b="1" smtClean="0">
                <a:solidFill>
                  <a:srgbClr val="000066"/>
                </a:solidFill>
                <a:latin typeface="Tahoma" pitchFamily="34" charset="0"/>
              </a:rPr>
              <a:t>Політика щодо якості та авторського права</a:t>
            </a:r>
          </a:p>
          <a:p>
            <a:pPr>
              <a:buFontTx/>
              <a:buChar char="-"/>
            </a:pPr>
            <a:r>
              <a:rPr lang="uk-UA" sz="2000" smtClean="0">
                <a:solidFill>
                  <a:srgbClr val="000066"/>
                </a:solidFill>
                <a:latin typeface="Tahoma" pitchFamily="34" charset="0"/>
              </a:rPr>
              <a:t>Депозитор, розмістивши матеріал в ІР КНУТД, погоджується з умовами Авторського договору про передачу невиключних прав на використання твору через ІР КНУТД</a:t>
            </a:r>
          </a:p>
          <a:p>
            <a:pPr>
              <a:buFontTx/>
              <a:buChar char="-"/>
            </a:pPr>
            <a:r>
              <a:rPr lang="uk-UA" sz="2000" smtClean="0">
                <a:solidFill>
                  <a:srgbClr val="000066"/>
                </a:solidFill>
                <a:latin typeface="Tahoma" pitchFamily="34" charset="0"/>
              </a:rPr>
              <a:t>За будь-які порушення авторського права повну відповідальність несуть автори/депозитори</a:t>
            </a:r>
          </a:p>
          <a:p>
            <a:pPr>
              <a:buFontTx/>
              <a:buChar char="-"/>
            </a:pPr>
            <a:r>
              <a:rPr lang="uk-UA" sz="2000" smtClean="0">
                <a:solidFill>
                  <a:srgbClr val="000066"/>
                </a:solidFill>
                <a:latin typeface="Tahoma" pitchFamily="34" charset="0"/>
              </a:rPr>
              <a:t>Якщо ІР КНУТД отримує підтвердження порушення авторських прав щодо розміщення матеріалу, то відповідний примірник буде одразу  вилучений з архіву</a:t>
            </a:r>
          </a:p>
          <a:p>
            <a:pPr>
              <a:buFontTx/>
              <a:buChar char="-"/>
            </a:pPr>
            <a:r>
              <a:rPr lang="uk-UA" sz="2000" smtClean="0">
                <a:solidFill>
                  <a:srgbClr val="000066"/>
                </a:solidFill>
                <a:latin typeface="Tahoma" pitchFamily="34" charset="0"/>
              </a:rPr>
              <a:t>За якість розміщених матеріалів відповідають депозитори</a:t>
            </a:r>
            <a:endParaRPr lang="ru-RU" sz="2000" smtClean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79388" y="476250"/>
            <a:ext cx="87137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179388" y="333375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Політики створення  і функціювання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erKNUTD</a:t>
            </a: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8"/>
          <p:cNvSpPr>
            <a:spLocks noChangeArrowheads="1"/>
          </p:cNvSpPr>
          <p:nvPr/>
        </p:nvSpPr>
        <p:spPr bwMode="auto">
          <a:xfrm>
            <a:off x="250825" y="1557338"/>
            <a:ext cx="8713788" cy="2808287"/>
          </a:xfrm>
          <a:prstGeom prst="rect">
            <a:avLst/>
          </a:prstGeom>
          <a:solidFill>
            <a:srgbClr val="CDF2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179388" y="476250"/>
            <a:ext cx="87137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179388" y="333375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Практичний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семінар «Робота з інституційним репозитарієм erKNUTD»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50825" y="1484313"/>
            <a:ext cx="88931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66"/>
                </a:solidFill>
              </a:rPr>
              <a:t>Науково-технічною бібліотекою були проведені семінари, під час яких розглянуті питання: реєстрації та отримання права на занесення матеріалів у відповідні колекції інституційного репозитарію; етапи розміщення електронних матеріалів у erKNUTD (порядок та загальні </a:t>
            </a:r>
          </a:p>
          <a:p>
            <a:r>
              <a:rPr lang="ru-RU">
                <a:solidFill>
                  <a:srgbClr val="000066"/>
                </a:solidFill>
              </a:rPr>
              <a:t>правила занесення метаданих; </a:t>
            </a:r>
          </a:p>
          <a:p>
            <a:r>
              <a:rPr lang="ru-RU">
                <a:solidFill>
                  <a:srgbClr val="000066"/>
                </a:solidFill>
              </a:rPr>
              <a:t>завантаження файлів; </a:t>
            </a:r>
          </a:p>
          <a:p>
            <a:r>
              <a:rPr lang="ru-RU">
                <a:solidFill>
                  <a:srgbClr val="000066"/>
                </a:solidFill>
              </a:rPr>
              <a:t>перевірка ресурсу; </a:t>
            </a:r>
          </a:p>
          <a:p>
            <a:r>
              <a:rPr lang="ru-RU">
                <a:solidFill>
                  <a:srgbClr val="000066"/>
                </a:solidFill>
              </a:rPr>
              <a:t>підтвердження авторського </a:t>
            </a:r>
          </a:p>
          <a:p>
            <a:r>
              <a:rPr lang="ru-RU">
                <a:solidFill>
                  <a:srgbClr val="000066"/>
                </a:solidFill>
              </a:rPr>
              <a:t>договору); методика пошуку </a:t>
            </a:r>
          </a:p>
          <a:p>
            <a:r>
              <a:rPr lang="ru-RU">
                <a:solidFill>
                  <a:srgbClr val="000066"/>
                </a:solidFill>
              </a:rPr>
              <a:t>в інституційному репозитарії</a:t>
            </a:r>
            <a:endParaRPr lang="ru-RU"/>
          </a:p>
        </p:txBody>
      </p:sp>
      <p:pic>
        <p:nvPicPr>
          <p:cNvPr id="30725" name="Picture 7" descr="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2455863"/>
            <a:ext cx="586740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179388" y="476250"/>
            <a:ext cx="87137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79388" y="333375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erKNUTD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перспективи розвитку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900113" y="1484313"/>
            <a:ext cx="7775575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 sz="2400">
                <a:latin typeface="Tahoma" pitchFamily="34" charset="0"/>
              </a:rPr>
              <a:t> </a:t>
            </a:r>
            <a:r>
              <a:rPr lang="uk-UA" sz="2400">
                <a:solidFill>
                  <a:srgbClr val="000066"/>
                </a:solidFill>
                <a:latin typeface="Tahoma" pitchFamily="34" charset="0"/>
              </a:rPr>
              <a:t>Реєстрація у міжнародних директоріях відкритого доступу: </a:t>
            </a:r>
            <a:r>
              <a:rPr lang="en-US" sz="2400">
                <a:solidFill>
                  <a:srgbClr val="000066"/>
                </a:solidFill>
                <a:latin typeface="Tahoma" pitchFamily="34" charset="0"/>
              </a:rPr>
              <a:t>OpenDOAR</a:t>
            </a:r>
            <a:r>
              <a:rPr lang="uk-UA" sz="2400">
                <a:solidFill>
                  <a:srgbClr val="000066"/>
                </a:solidFill>
                <a:latin typeface="Tahoma" pitchFamily="34" charset="0"/>
              </a:rPr>
              <a:t>,</a:t>
            </a:r>
            <a:r>
              <a:rPr lang="en-US" sz="2400">
                <a:solidFill>
                  <a:srgbClr val="000066"/>
                </a:solidFill>
                <a:latin typeface="Tahoma" pitchFamily="34" charset="0"/>
              </a:rPr>
              <a:t> ROAR, OAI</a:t>
            </a:r>
            <a:endParaRPr lang="uk-UA" sz="2400">
              <a:solidFill>
                <a:srgbClr val="000066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40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ru-RU" sz="2400">
                <a:solidFill>
                  <a:srgbClr val="000066"/>
                </a:solidFill>
                <a:latin typeface="Tahoma" pitchFamily="34" charset="0"/>
              </a:rPr>
              <a:t>Оптимізація та адаптація платформи інституційного репозитарія</a:t>
            </a:r>
            <a:endParaRPr lang="uk-UA" sz="2400">
              <a:solidFill>
                <a:srgbClr val="000066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400">
                <a:solidFill>
                  <a:srgbClr val="000066"/>
                </a:solidFill>
                <a:latin typeface="Tahoma" pitchFamily="34" charset="0"/>
              </a:rPr>
              <a:t> Методична підтримка НТБ: інструкції та рекомендації для користувачів; тренінги із самоархівування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400">
                <a:solidFill>
                  <a:srgbClr val="000066"/>
                </a:solidFill>
                <a:latin typeface="Tahoma" pitchFamily="34" charset="0"/>
              </a:rPr>
              <a:t>Популяризація серед спільноти КНУТД</a:t>
            </a:r>
            <a:endParaRPr lang="ru-RU" sz="2400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179388" y="476250"/>
            <a:ext cx="87137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179388" y="333375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Підсумок</a:t>
            </a:r>
            <a:endParaRPr lang="ru-RU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1042988" y="2276475"/>
            <a:ext cx="74882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66"/>
                </a:solidFill>
                <a:latin typeface="Tahoma" pitchFamily="34" charset="0"/>
              </a:rPr>
              <a:t>erKNUTD</a:t>
            </a:r>
            <a:r>
              <a:rPr lang="en-US" sz="2800" b="1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uk-UA" sz="2800" b="1">
                <a:solidFill>
                  <a:srgbClr val="000066"/>
                </a:solidFill>
                <a:latin typeface="Tahoma" pitchFamily="34" charset="0"/>
              </a:rPr>
              <a:t> має потенціал реалізувати для КНУТД всі вигоди Відкритого доступу, насамперед, підвищення рейтингу та цитованості науковців</a:t>
            </a:r>
            <a:endParaRPr lang="ru-RU" sz="2800" b="1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179388" y="476250"/>
            <a:ext cx="87137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179388" y="333375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Відкритий доступ – думка науковця</a:t>
            </a: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539750" y="2060575"/>
            <a:ext cx="8604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“... публікація – важливий елемент наукового процесу. Як дослідник, я пишу не заради грошей... Я пишу заради слави: я хочу, щоб кожен прочитав те, що я написав... Тому ми (дослідники) безкоштовно презентуємо наші здобутки. І в цьому сила відкритого доступу.”</a:t>
            </a:r>
            <a:endParaRPr lang="ru-RU" sz="28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1979613" y="5110163"/>
            <a:ext cx="6861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uk-UA" sz="2400" b="1" i="1">
                <a:solidFill>
                  <a:schemeClr val="hlink"/>
                </a:solidFill>
              </a:rPr>
              <a:t>Гарольд Вармус,</a:t>
            </a:r>
          </a:p>
          <a:p>
            <a:pPr algn="r"/>
            <a:r>
              <a:rPr lang="uk-UA" sz="2000" i="1">
                <a:solidFill>
                  <a:schemeClr val="hlink"/>
                </a:solidFill>
              </a:rPr>
              <a:t>нобелівський лауреат,</a:t>
            </a:r>
          </a:p>
          <a:p>
            <a:pPr algn="r"/>
            <a:r>
              <a:rPr lang="uk-UA" sz="2000" i="1">
                <a:solidFill>
                  <a:schemeClr val="hlink"/>
                </a:solidFill>
              </a:rPr>
              <a:t>екс-директор Національного інституту здоров</a:t>
            </a:r>
            <a:r>
              <a:rPr lang="en-US" sz="2000" i="1">
                <a:solidFill>
                  <a:schemeClr val="hlink"/>
                </a:solidFill>
              </a:rPr>
              <a:t>`</a:t>
            </a:r>
            <a:r>
              <a:rPr lang="uk-UA" sz="2000" i="1">
                <a:solidFill>
                  <a:schemeClr val="hlink"/>
                </a:solidFill>
              </a:rPr>
              <a:t>я США</a:t>
            </a:r>
            <a:endParaRPr lang="ru-RU" sz="2000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uk-UA" sz="4800">
                <a:solidFill>
                  <a:srgbClr val="000066"/>
                </a:solidFill>
              </a:rPr>
              <a:t>Дякуємо за увагу!</a:t>
            </a:r>
            <a:endParaRPr lang="ru-RU" sz="4800">
              <a:solidFill>
                <a:srgbClr val="000066"/>
              </a:solidFill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981200" y="2286000"/>
            <a:ext cx="48641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800" b="1">
                <a:solidFill>
                  <a:srgbClr val="0000FF"/>
                </a:solidFill>
              </a:rPr>
              <a:t>Запрошуємо до співпраці!</a:t>
            </a:r>
          </a:p>
          <a:p>
            <a:pPr algn="ctr"/>
            <a:endParaRPr lang="uk-UA" sz="2800" b="1">
              <a:solidFill>
                <a:schemeClr val="tx2"/>
              </a:solidFill>
            </a:endParaRPr>
          </a:p>
          <a:p>
            <a:pPr algn="ctr"/>
            <a:r>
              <a:rPr lang="en-US" sz="2800" b="1">
                <a:solidFill>
                  <a:srgbClr val="000066"/>
                </a:solidFill>
                <a:hlinkClick r:id="rId2"/>
              </a:rPr>
              <a:t>biblioteka@knutd.com.ua</a:t>
            </a:r>
            <a:endParaRPr lang="en-US" sz="2800" b="1">
              <a:solidFill>
                <a:srgbClr val="000066"/>
              </a:solidFill>
            </a:endParaRPr>
          </a:p>
          <a:p>
            <a:pPr algn="ctr"/>
            <a:r>
              <a:rPr lang="en-US" sz="2800" b="1">
                <a:solidFill>
                  <a:schemeClr val="hlink"/>
                </a:solidFill>
              </a:rPr>
              <a:t>erknutd@gmail.com</a:t>
            </a:r>
          </a:p>
          <a:p>
            <a:pPr algn="ctr"/>
            <a:endParaRPr lang="uk-UA" sz="2800" b="1">
              <a:solidFill>
                <a:schemeClr val="hlink"/>
              </a:solidFill>
            </a:endParaRPr>
          </a:p>
          <a:p>
            <a:pPr algn="ctr"/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</a:t>
            </a:r>
            <a:r>
              <a:rPr lang="uk-UA" sz="2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://</a:t>
            </a:r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er.knutd.com.ua</a:t>
            </a:r>
            <a:endParaRPr lang="uk-UA" sz="2800" b="1">
              <a:solidFill>
                <a:srgbClr val="FF0000"/>
              </a:solidFill>
            </a:endParaRPr>
          </a:p>
          <a:p>
            <a:pPr algn="ctr"/>
            <a:r>
              <a:rPr lang="en-US" sz="2800" b="1">
                <a:solidFill>
                  <a:srgbClr val="0000FF"/>
                </a:solidFill>
              </a:rPr>
              <a:t>http://biblio.co.ua</a:t>
            </a:r>
            <a:endParaRPr lang="ru-RU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ChangeArrowheads="1"/>
          </p:cNvSpPr>
          <p:nvPr/>
        </p:nvSpPr>
        <p:spPr bwMode="auto">
          <a:xfrm>
            <a:off x="179388" y="476250"/>
            <a:ext cx="87137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179388" y="333375"/>
            <a:ext cx="8785225" cy="1079500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Інституційні репозитарії бібліотек вищих навчальних закладів: відкритий доступ до наукових публікацій</a:t>
            </a:r>
            <a:endParaRPr lang="ru-RU" sz="2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539750" y="2060575"/>
            <a:ext cx="8604250" cy="406558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uk-UA" sz="2400" b="1" i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Інституційний репозитарій</a:t>
            </a:r>
            <a:r>
              <a:rPr lang="uk-UA" sz="2800" b="1" i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uk-UA" sz="28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це цифрова колекція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uk-UA" sz="28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видань університету, мета якої забезпечити відкритий доступ до наукових досліджень навчального закладу</a:t>
            </a:r>
            <a:endParaRPr lang="ru-RU" sz="280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0" y="476250"/>
            <a:ext cx="8713788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179388" y="333375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Відкритий доступ (</a:t>
            </a: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Open Аccess)</a:t>
            </a:r>
            <a:r>
              <a:rPr lang="ru-RU" sz="2400"/>
              <a:t> </a:t>
            </a:r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539750" y="2060575"/>
            <a:ext cx="8604250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Відкритий доступ</a:t>
            </a:r>
            <a:r>
              <a:rPr lang="uk-UA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– </a:t>
            </a:r>
            <a:r>
              <a:rPr lang="uk-UA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це безкоштовний, швидкий,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повнотекстовий доступ у режимі реального часу до результатів наукових досліджень та право використовувати ці результати у своїх роботах</a:t>
            </a:r>
            <a:endParaRPr lang="ru-RU" sz="28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1"/>
          </p:nvPr>
        </p:nvSpPr>
        <p:spPr>
          <a:xfrm>
            <a:off x="323850" y="1484313"/>
            <a:ext cx="9001125" cy="4752975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chemeClr val="hlink"/>
                </a:solidFill>
                <a:latin typeface="Tahoma" pitchFamily="34" charset="0"/>
              </a:rPr>
              <a:t>Для користувачів та бібліотек</a:t>
            </a:r>
            <a:r>
              <a:rPr lang="uk-UA" sz="2400" smtClean="0">
                <a:solidFill>
                  <a:srgbClr val="000066"/>
                </a:solidFill>
                <a:latin typeface="Tahoma" pitchFamily="34" charset="0"/>
              </a:rPr>
              <a:t> – легкий доступ до джерел наукової інформації</a:t>
            </a:r>
          </a:p>
          <a:p>
            <a:pPr eaLnBrk="1" hangingPunct="1"/>
            <a:r>
              <a:rPr lang="uk-UA" sz="2400" smtClean="0">
                <a:solidFill>
                  <a:schemeClr val="hlink"/>
                </a:solidFill>
                <a:latin typeface="Tahoma" pitchFamily="34" charset="0"/>
              </a:rPr>
              <a:t>Для авторів, науковців</a:t>
            </a:r>
            <a:r>
              <a:rPr lang="uk-UA" sz="2400" smtClean="0">
                <a:solidFill>
                  <a:srgbClr val="000066"/>
                </a:solidFill>
                <a:latin typeface="Tahoma" pitchFamily="34" charset="0"/>
              </a:rPr>
              <a:t> – більш широке розповсюдження </a:t>
            </a:r>
          </a:p>
          <a:p>
            <a:pPr eaLnBrk="1" hangingPunct="1">
              <a:buFont typeface="Arial" charset="0"/>
              <a:buNone/>
            </a:pPr>
            <a:r>
              <a:rPr lang="uk-UA" sz="2400" smtClean="0">
                <a:solidFill>
                  <a:srgbClr val="000066"/>
                </a:solidFill>
                <a:latin typeface="Tahoma" pitchFamily="34" charset="0"/>
              </a:rPr>
              <a:t>   та вплив їхніх робіт = науковий авторитет</a:t>
            </a:r>
          </a:p>
          <a:p>
            <a:pPr eaLnBrk="1" hangingPunct="1"/>
            <a:r>
              <a:rPr lang="uk-UA" sz="2400" smtClean="0">
                <a:solidFill>
                  <a:schemeClr val="hlink"/>
                </a:solidFill>
                <a:latin typeface="Tahoma" pitchFamily="34" charset="0"/>
              </a:rPr>
              <a:t>Для науково-освітніх організацій</a:t>
            </a:r>
            <a:r>
              <a:rPr lang="uk-UA" sz="2400" smtClean="0">
                <a:solidFill>
                  <a:srgbClr val="000066"/>
                </a:solidFill>
                <a:latin typeface="Tahoma" pitchFamily="34" charset="0"/>
              </a:rPr>
              <a:t> – авторитет, престиж в науковому світі = рейтинг</a:t>
            </a:r>
          </a:p>
          <a:p>
            <a:pPr eaLnBrk="1" hangingPunct="1"/>
            <a:r>
              <a:rPr lang="uk-UA" sz="2400" smtClean="0">
                <a:solidFill>
                  <a:schemeClr val="hlink"/>
                </a:solidFill>
                <a:latin typeface="Tahoma" pitchFamily="34" charset="0"/>
              </a:rPr>
              <a:t>Для національної економіки, розвитку науки і суспільства</a:t>
            </a:r>
            <a:r>
              <a:rPr lang="uk-UA" sz="2400" smtClean="0">
                <a:solidFill>
                  <a:srgbClr val="000066"/>
                </a:solidFill>
                <a:latin typeface="Tahoma" pitchFamily="34" charset="0"/>
              </a:rPr>
              <a:t> – прискорення наукового прогресу, продуктивності, </a:t>
            </a:r>
          </a:p>
          <a:p>
            <a:pPr eaLnBrk="1" hangingPunct="1">
              <a:buFont typeface="Arial" charset="0"/>
              <a:buNone/>
            </a:pPr>
            <a:r>
              <a:rPr lang="uk-UA" sz="2400" smtClean="0">
                <a:solidFill>
                  <a:srgbClr val="000066"/>
                </a:solidFill>
                <a:latin typeface="Tahoma" pitchFamily="34" charset="0"/>
              </a:rPr>
              <a:t>               передачі знань</a:t>
            </a:r>
          </a:p>
          <a:p>
            <a:pPr eaLnBrk="1" hangingPunct="1">
              <a:buFont typeface="Arial" charset="0"/>
              <a:buNone/>
            </a:pPr>
            <a:r>
              <a:rPr lang="uk-UA" sz="240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endParaRPr lang="ru-RU" sz="2400" smtClean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179388" y="476250"/>
            <a:ext cx="87137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Rectangle 6"/>
          <p:cNvSpPr>
            <a:spLocks/>
          </p:cNvSpPr>
          <p:nvPr/>
        </p:nvSpPr>
        <p:spPr bwMode="auto">
          <a:xfrm>
            <a:off x="179388" y="333375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Переваги відкритого доступу</a:t>
            </a: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ChangeArrowheads="1"/>
          </p:cNvSpPr>
          <p:nvPr/>
        </p:nvSpPr>
        <p:spPr bwMode="auto">
          <a:xfrm>
            <a:off x="468313" y="4437063"/>
            <a:ext cx="8496300" cy="1439862"/>
          </a:xfrm>
          <a:prstGeom prst="rect">
            <a:avLst/>
          </a:prstGeom>
          <a:solidFill>
            <a:srgbClr val="CDF2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79388" y="476250"/>
            <a:ext cx="87137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179388" y="333375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 історії відкритого доступу</a:t>
            </a: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0" name="Content Placeholder 2"/>
          <p:cNvSpPr>
            <a:spLocks/>
          </p:cNvSpPr>
          <p:nvPr/>
        </p:nvSpPr>
        <p:spPr bwMode="auto">
          <a:xfrm>
            <a:off x="430213" y="1557338"/>
            <a:ext cx="85344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GB">
                <a:solidFill>
                  <a:srgbClr val="000066"/>
                </a:solidFill>
                <a:latin typeface="Tahoma" pitchFamily="34" charset="0"/>
              </a:rPr>
              <a:t>Будапештс</a:t>
            </a:r>
            <a:r>
              <a:rPr lang="uk-UA">
                <a:solidFill>
                  <a:srgbClr val="000066"/>
                </a:solidFill>
                <a:latin typeface="Tahoma" pitchFamily="34" charset="0"/>
              </a:rPr>
              <a:t>ь</a:t>
            </a:r>
            <a:r>
              <a:rPr lang="en-GB">
                <a:solidFill>
                  <a:srgbClr val="000066"/>
                </a:solidFill>
                <a:latin typeface="Tahoma" pitchFamily="34" charset="0"/>
              </a:rPr>
              <a:t>ка </a:t>
            </a:r>
            <a:r>
              <a:rPr lang="uk-UA">
                <a:solidFill>
                  <a:srgbClr val="000066"/>
                </a:solidFill>
                <a:latin typeface="Tahoma" pitchFamily="34" charset="0"/>
              </a:rPr>
              <a:t>іні</a:t>
            </a:r>
            <a:r>
              <a:rPr lang="en-GB">
                <a:solidFill>
                  <a:srgbClr val="000066"/>
                </a:solidFill>
                <a:latin typeface="Tahoma" pitchFamily="34" charset="0"/>
              </a:rPr>
              <a:t>ц</a:t>
            </a:r>
            <a:r>
              <a:rPr lang="uk-UA">
                <a:solidFill>
                  <a:srgbClr val="000066"/>
                </a:solidFill>
                <a:latin typeface="Tahoma" pitchFamily="34" charset="0"/>
              </a:rPr>
              <a:t>і</a:t>
            </a:r>
            <a:r>
              <a:rPr lang="en-GB">
                <a:solidFill>
                  <a:srgbClr val="000066"/>
                </a:solidFill>
                <a:latin typeface="Tahoma" pitchFamily="34" charset="0"/>
              </a:rPr>
              <a:t>атива </a:t>
            </a:r>
            <a:r>
              <a:rPr lang="uk-UA">
                <a:solidFill>
                  <a:srgbClr val="000066"/>
                </a:solidFill>
                <a:latin typeface="Tahoma" pitchFamily="34" charset="0"/>
              </a:rPr>
              <a:t>Відкритого доступу</a:t>
            </a:r>
            <a:r>
              <a:rPr lang="en-GB">
                <a:solidFill>
                  <a:srgbClr val="000066"/>
                </a:solidFill>
                <a:latin typeface="Tahoma" pitchFamily="34" charset="0"/>
              </a:rPr>
              <a:t>, BOAI,</a:t>
            </a:r>
            <a:r>
              <a:rPr lang="en-GB">
                <a:solidFill>
                  <a:srgbClr val="003399"/>
                </a:solidFill>
                <a:latin typeface="Tahoma" pitchFamily="34" charset="0"/>
              </a:rPr>
              <a:t> </a:t>
            </a:r>
            <a:r>
              <a:rPr lang="en-GB" b="1">
                <a:solidFill>
                  <a:srgbClr val="C00000"/>
                </a:solidFill>
                <a:latin typeface="Tahoma" pitchFamily="34" charset="0"/>
              </a:rPr>
              <a:t>200</a:t>
            </a:r>
            <a:r>
              <a:rPr lang="ru-RU" b="1">
                <a:solidFill>
                  <a:srgbClr val="C00000"/>
                </a:solidFill>
                <a:latin typeface="Tahoma" pitchFamily="34" charset="0"/>
              </a:rPr>
              <a:t>2</a:t>
            </a:r>
            <a:endParaRPr lang="uk-UA" b="1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GB">
                <a:solidFill>
                  <a:srgbClr val="000066"/>
                </a:solidFill>
                <a:latin typeface="Tahoma" pitchFamily="34" charset="0"/>
              </a:rPr>
              <a:t>Берл</a:t>
            </a:r>
            <a:r>
              <a:rPr lang="uk-UA">
                <a:solidFill>
                  <a:srgbClr val="000066"/>
                </a:solidFill>
                <a:latin typeface="Tahoma" pitchFamily="34" charset="0"/>
              </a:rPr>
              <a:t>і</a:t>
            </a:r>
            <a:r>
              <a:rPr lang="en-GB">
                <a:solidFill>
                  <a:srgbClr val="000066"/>
                </a:solidFill>
                <a:latin typeface="Tahoma" pitchFamily="34" charset="0"/>
              </a:rPr>
              <a:t>нс</a:t>
            </a:r>
            <a:r>
              <a:rPr lang="uk-UA">
                <a:solidFill>
                  <a:srgbClr val="000066"/>
                </a:solidFill>
                <a:latin typeface="Tahoma" pitchFamily="34" charset="0"/>
              </a:rPr>
              <a:t>ь</a:t>
            </a:r>
            <a:r>
              <a:rPr lang="en-GB">
                <a:solidFill>
                  <a:srgbClr val="000066"/>
                </a:solidFill>
                <a:latin typeface="Tahoma" pitchFamily="34" charset="0"/>
              </a:rPr>
              <a:t>ка декларац</a:t>
            </a:r>
            <a:r>
              <a:rPr lang="uk-UA">
                <a:solidFill>
                  <a:srgbClr val="000066"/>
                </a:solidFill>
                <a:latin typeface="Tahoma" pitchFamily="34" charset="0"/>
              </a:rPr>
              <a:t>і</a:t>
            </a:r>
            <a:r>
              <a:rPr lang="en-GB">
                <a:solidFill>
                  <a:srgbClr val="000066"/>
                </a:solidFill>
                <a:latin typeface="Tahoma" pitchFamily="34" charset="0"/>
              </a:rPr>
              <a:t>я</a:t>
            </a:r>
            <a:r>
              <a:rPr lang="uk-UA">
                <a:solidFill>
                  <a:srgbClr val="000066"/>
                </a:solidFill>
                <a:latin typeface="Tahoma" pitchFamily="34" charset="0"/>
              </a:rPr>
              <a:t>,</a:t>
            </a:r>
            <a:r>
              <a:rPr lang="en-GB">
                <a:solidFill>
                  <a:srgbClr val="003399"/>
                </a:solidFill>
                <a:latin typeface="Tahoma" pitchFamily="34" charset="0"/>
              </a:rPr>
              <a:t> </a:t>
            </a:r>
            <a:r>
              <a:rPr lang="en-GB" b="1">
                <a:solidFill>
                  <a:srgbClr val="C00000"/>
                </a:solidFill>
                <a:latin typeface="Tahoma" pitchFamily="34" charset="0"/>
              </a:rPr>
              <a:t>2003</a:t>
            </a:r>
            <a:r>
              <a:rPr lang="uk-UA" b="1">
                <a:solidFill>
                  <a:srgbClr val="C00000"/>
                </a:solidFill>
                <a:latin typeface="Tahoma" pitchFamily="34" charset="0"/>
              </a:rPr>
              <a:t>,</a:t>
            </a:r>
            <a:r>
              <a:rPr lang="en-GB" b="1">
                <a:solidFill>
                  <a:srgbClr val="C00000"/>
                </a:solidFill>
                <a:latin typeface="Tahoma" pitchFamily="34" charset="0"/>
              </a:rPr>
              <a:t> 2004</a:t>
            </a:r>
            <a:r>
              <a:rPr lang="uk-UA" b="1">
                <a:solidFill>
                  <a:srgbClr val="C00000"/>
                </a:solidFill>
                <a:latin typeface="Tahoma" pitchFamily="34" charset="0"/>
              </a:rPr>
              <a:t>, 2005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uk-UA">
                <a:solidFill>
                  <a:srgbClr val="000066"/>
                </a:solidFill>
                <a:latin typeface="Tahoma" pitchFamily="34" charset="0"/>
              </a:rPr>
              <a:t>Дослідження Європейської комісії з економіки та технічної еволюції ринку наукових публікацій у Європі,</a:t>
            </a:r>
            <a:r>
              <a:rPr lang="uk-UA">
                <a:solidFill>
                  <a:srgbClr val="003399"/>
                </a:solidFill>
                <a:latin typeface="Tahoma" pitchFamily="34" charset="0"/>
              </a:rPr>
              <a:t> </a:t>
            </a:r>
            <a:r>
              <a:rPr lang="uk-UA" b="1">
                <a:solidFill>
                  <a:srgbClr val="C00000"/>
                </a:solidFill>
                <a:latin typeface="Tahoma" pitchFamily="34" charset="0"/>
              </a:rPr>
              <a:t>2006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ru-RU">
                <a:solidFill>
                  <a:srgbClr val="000066"/>
                </a:solidFill>
                <a:latin typeface="Tahoma" pitchFamily="34" charset="0"/>
              </a:rPr>
              <a:t>Рекомендації </a:t>
            </a:r>
            <a:r>
              <a:rPr lang="uk-UA">
                <a:solidFill>
                  <a:srgbClr val="000066"/>
                </a:solidFill>
                <a:latin typeface="Tahoma" pitchFamily="34" charset="0"/>
              </a:rPr>
              <a:t>Асоціації Європейських Університетів,</a:t>
            </a:r>
            <a:r>
              <a:rPr lang="uk-UA">
                <a:solidFill>
                  <a:srgbClr val="003399"/>
                </a:solidFill>
                <a:latin typeface="Tahoma" pitchFamily="34" charset="0"/>
              </a:rPr>
              <a:t> </a:t>
            </a:r>
            <a:r>
              <a:rPr lang="uk-UA" b="1">
                <a:solidFill>
                  <a:srgbClr val="C00000"/>
                </a:solidFill>
                <a:latin typeface="Tahoma" pitchFamily="34" charset="0"/>
              </a:rPr>
              <a:t>2008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uk-UA">
                <a:solidFill>
                  <a:srgbClr val="000066"/>
                </a:solidFill>
                <a:latin typeface="Tahoma" pitchFamily="34" charset="0"/>
              </a:rPr>
              <a:t>Міжнародна федерація бібліотек </a:t>
            </a:r>
            <a:r>
              <a:rPr lang="en-US">
                <a:solidFill>
                  <a:srgbClr val="000066"/>
                </a:solidFill>
                <a:latin typeface="Tahoma" pitchFamily="34" charset="0"/>
              </a:rPr>
              <a:t>(IFLA),</a:t>
            </a:r>
            <a:r>
              <a:rPr lang="en-US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uk-UA" b="1">
                <a:solidFill>
                  <a:srgbClr val="CF1603"/>
                </a:solidFill>
                <a:latin typeface="Tahoma" pitchFamily="34" charset="0"/>
              </a:rPr>
              <a:t>2011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uk-UA">
                <a:solidFill>
                  <a:srgbClr val="000066"/>
                </a:solidFill>
                <a:latin typeface="Tahoma" pitchFamily="34" charset="0"/>
              </a:rPr>
              <a:t>Заява Европейської комісії “Зробимо Відкритий доступ реальністю для науки”,</a:t>
            </a:r>
            <a:r>
              <a:rPr lang="uk-UA" b="1">
                <a:solidFill>
                  <a:srgbClr val="CF1603"/>
                </a:solidFill>
                <a:latin typeface="Tahoma" pitchFamily="34" charset="0"/>
              </a:rPr>
              <a:t> 2012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b="1">
                <a:solidFill>
                  <a:srgbClr val="000066"/>
                </a:solidFill>
                <a:latin typeface="Tahoma" pitchFamily="34" charset="0"/>
              </a:rPr>
              <a:t>З</a:t>
            </a:r>
            <a:r>
              <a:rPr lang="uk-UA" b="1">
                <a:solidFill>
                  <a:srgbClr val="000066"/>
                </a:solidFill>
                <a:latin typeface="Tahoma" pitchFamily="34" charset="0"/>
              </a:rPr>
              <a:t>акон</a:t>
            </a:r>
            <a:r>
              <a:rPr lang="en-GB" b="1">
                <a:solidFill>
                  <a:srgbClr val="000066"/>
                </a:solidFill>
                <a:latin typeface="Tahoma" pitchFamily="34" charset="0"/>
              </a:rPr>
              <a:t> У</a:t>
            </a:r>
            <a:r>
              <a:rPr lang="uk-UA" b="1">
                <a:solidFill>
                  <a:srgbClr val="000066"/>
                </a:solidFill>
                <a:latin typeface="Tahoma" pitchFamily="34" charset="0"/>
              </a:rPr>
              <a:t>країни</a:t>
            </a:r>
            <a:r>
              <a:rPr lang="en-GB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uk-UA">
                <a:solidFill>
                  <a:srgbClr val="000066"/>
                </a:solidFill>
                <a:latin typeface="Tahoma" pitchFamily="34" charset="0"/>
              </a:rPr>
              <a:t>“Про основні засади розвитку інформаційного суспільства в Україні н</a:t>
            </a:r>
            <a:r>
              <a:rPr lang="en-GB">
                <a:solidFill>
                  <a:srgbClr val="000066"/>
                </a:solidFill>
                <a:latin typeface="Tahoma" pitchFamily="34" charset="0"/>
              </a:rPr>
              <a:t>а 2007-2015</a:t>
            </a:r>
            <a:r>
              <a:rPr lang="uk-UA">
                <a:solidFill>
                  <a:srgbClr val="000066"/>
                </a:solidFill>
                <a:latin typeface="Tahoma" pitchFamily="34" charset="0"/>
              </a:rPr>
              <a:t> рр.” </a:t>
            </a:r>
            <a:r>
              <a:rPr lang="uk-UA" b="1">
                <a:solidFill>
                  <a:srgbClr val="000066"/>
                </a:solidFill>
                <a:latin typeface="Tahoma" pitchFamily="34" charset="0"/>
              </a:rPr>
              <a:t>Відкритий доступ - </a:t>
            </a:r>
            <a:r>
              <a:rPr lang="uk-UA">
                <a:solidFill>
                  <a:srgbClr val="000066"/>
                </a:solidFill>
                <a:latin typeface="Tahoma" pitchFamily="34" charset="0"/>
              </a:rPr>
              <a:t>один з пріоритетів розвитку інформаційного суспільства в Україні: „забезпечення відкритого </a:t>
            </a:r>
            <a:r>
              <a:rPr lang="uk-UA" b="1">
                <a:solidFill>
                  <a:srgbClr val="000066"/>
                </a:solidFill>
                <a:latin typeface="Tahoma" pitchFamily="34" charset="0"/>
              </a:rPr>
              <a:t>безкоштовного інтернет-доступу до ресурсів, створених за рахунок державного бюджету України”.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endParaRPr lang="en-GB" b="1">
              <a:solidFill>
                <a:srgbClr val="CF1603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Arial" charset="0"/>
              <a:buChar char="•"/>
            </a:pPr>
            <a:endParaRPr lang="uk-UA" b="1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Arial" charset="0"/>
              <a:buChar char="•"/>
            </a:pPr>
            <a:endParaRPr lang="uk-UA" b="1">
              <a:solidFill>
                <a:srgbClr val="C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ChangeArrowheads="1"/>
          </p:cNvSpPr>
          <p:nvPr/>
        </p:nvSpPr>
        <p:spPr bwMode="auto">
          <a:xfrm>
            <a:off x="468313" y="2781300"/>
            <a:ext cx="8280400" cy="3527425"/>
          </a:xfrm>
          <a:prstGeom prst="rect">
            <a:avLst/>
          </a:prstGeom>
          <a:solidFill>
            <a:srgbClr val="CDF2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539750" y="28527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2400" b="1" smtClean="0">
                <a:solidFill>
                  <a:srgbClr val="000066"/>
                </a:solidFill>
                <a:latin typeface="Tahoma" pitchFamily="34" charset="0"/>
              </a:rPr>
              <a:t>Місія</a:t>
            </a:r>
          </a:p>
          <a:p>
            <a:pPr eaLnBrk="1" hangingPunct="1"/>
            <a:r>
              <a:rPr lang="uk-UA" sz="2000" smtClean="0">
                <a:solidFill>
                  <a:srgbClr val="000066"/>
                </a:solidFill>
                <a:latin typeface="Tahoma" pitchFamily="34" charset="0"/>
              </a:rPr>
              <a:t>Забезпечення накопичення, систематизації та збереження в електронному вигляді інтелектуальних продуктів університетської спільноти</a:t>
            </a:r>
          </a:p>
          <a:p>
            <a:pPr eaLnBrk="1" hangingPunct="1"/>
            <a:r>
              <a:rPr lang="uk-UA" sz="2000" smtClean="0">
                <a:solidFill>
                  <a:srgbClr val="000066"/>
                </a:solidFill>
                <a:latin typeface="Tahoma" pitchFamily="34" charset="0"/>
              </a:rPr>
              <a:t>Сприяння поширенню цих матеріалів в світовому науково-освітньому просторі</a:t>
            </a:r>
          </a:p>
          <a:p>
            <a:pPr eaLnBrk="1" hangingPunct="1"/>
            <a:r>
              <a:rPr lang="uk-UA" sz="2000" smtClean="0">
                <a:solidFill>
                  <a:srgbClr val="000066"/>
                </a:solidFill>
                <a:latin typeface="Tahoma" pitchFamily="34" charset="0"/>
              </a:rPr>
              <a:t>Сприяння розвитку науки і освіти в університеті, Україні та світі шляхом створення, збереження та надання доступу до наукових та освітніх  матеріалів КНУТД українській та світовій науковій спільноті</a:t>
            </a:r>
            <a:endParaRPr lang="ru-RU" sz="2000" smtClean="0">
              <a:solidFill>
                <a:srgbClr val="000066"/>
              </a:solidFill>
              <a:latin typeface="Tahoma" pitchFamily="34" charset="0"/>
            </a:endParaRPr>
          </a:p>
          <a:p>
            <a:pPr eaLnBrk="1" hangingPunct="1"/>
            <a:endParaRPr lang="ru-RU" sz="2000" smtClean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79388" y="476250"/>
            <a:ext cx="87137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179388" y="333375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Інституційний репозитарій 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erKNUTD</a:t>
            </a:r>
            <a:endParaRPr lang="ru-RU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611188" y="1412875"/>
            <a:ext cx="8170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erKNUTD </a:t>
            </a:r>
            <a:r>
              <a:rPr lang="en-US" sz="20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 </a:t>
            </a: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electronic repository </a:t>
            </a:r>
            <a:r>
              <a:rPr lang="uk-UA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Kyiv National University of Technologies and Design</a:t>
            </a:r>
            <a:endParaRPr lang="en-US" sz="24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http</a:t>
            </a:r>
            <a:r>
              <a:rPr lang="uk-UA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://</a:t>
            </a: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er.knutd.com.ua</a:t>
            </a:r>
            <a:r>
              <a:rPr lang="ru-RU" sz="2000">
                <a:solidFill>
                  <a:schemeClr val="hlink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диспейс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79388" y="1916113"/>
            <a:ext cx="3009900" cy="21145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179388" y="476250"/>
            <a:ext cx="87137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Rectangle 7"/>
          <p:cNvSpPr>
            <a:spLocks/>
          </p:cNvSpPr>
          <p:nvPr/>
        </p:nvSpPr>
        <p:spPr bwMode="auto">
          <a:xfrm>
            <a:off x="179388" y="333375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Програмне забезпечення репозитарію 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erKNUTD</a:t>
            </a:r>
            <a:endParaRPr lang="ru-RU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59113" y="2492375"/>
            <a:ext cx="6084887" cy="23034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2400" b="1" smtClean="0">
                <a:solidFill>
                  <a:srgbClr val="000066"/>
                </a:solidFill>
                <a:latin typeface="Tahoma" pitchFamily="34" charset="0"/>
              </a:rPr>
              <a:t>   Безкоштовне програмне забезпечення  для цифрових репозитаріїв з відкритим доступом (розробка  Массачусетського технологічного інституту)</a:t>
            </a:r>
          </a:p>
          <a:p>
            <a:pPr lvl="3" eaLnBrk="1" hangingPunct="1">
              <a:buFont typeface="Arial" charset="0"/>
              <a:buNone/>
            </a:pPr>
            <a:endParaRPr lang="ru-RU" sz="2400" b="1" smtClean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284663" y="1916113"/>
            <a:ext cx="180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CF1603"/>
                </a:solidFill>
                <a:latin typeface="Tahoma" pitchFamily="34" charset="0"/>
              </a:rPr>
              <a:t>DSPACE</a:t>
            </a:r>
            <a:endParaRPr lang="ru-RU" sz="3600">
              <a:solidFill>
                <a:srgbClr val="CF1603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179388" y="476250"/>
            <a:ext cx="87137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179388" y="333375"/>
            <a:ext cx="8424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Доступ до ресурсу 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http://er.knutd.com.ua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2"/>
          <a:srcRect b="4314"/>
          <a:stretch>
            <a:fillRect/>
          </a:stretch>
        </p:blipFill>
        <p:spPr bwMode="auto">
          <a:xfrm>
            <a:off x="4356100" y="1557338"/>
            <a:ext cx="446563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Oval 7"/>
          <p:cNvSpPr>
            <a:spLocks noChangeArrowheads="1"/>
          </p:cNvSpPr>
          <p:nvPr/>
        </p:nvSpPr>
        <p:spPr bwMode="auto">
          <a:xfrm>
            <a:off x="7416800" y="2781300"/>
            <a:ext cx="1727200" cy="792163"/>
          </a:xfrm>
          <a:prstGeom prst="ellipse">
            <a:avLst/>
          </a:prstGeom>
          <a:noFill/>
          <a:ln w="57150">
            <a:solidFill>
              <a:srgbClr val="CF16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Oval 7"/>
          <p:cNvSpPr>
            <a:spLocks noChangeArrowheads="1"/>
          </p:cNvSpPr>
          <p:nvPr/>
        </p:nvSpPr>
        <p:spPr bwMode="auto">
          <a:xfrm>
            <a:off x="7451725" y="1557338"/>
            <a:ext cx="1312863" cy="288925"/>
          </a:xfrm>
          <a:prstGeom prst="ellipse">
            <a:avLst/>
          </a:prstGeom>
          <a:noFill/>
          <a:ln w="57150">
            <a:solidFill>
              <a:srgbClr val="CF160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/>
          <a:srcRect r="34772"/>
          <a:stretch>
            <a:fillRect/>
          </a:stretch>
        </p:blipFill>
        <p:spPr bwMode="auto">
          <a:xfrm>
            <a:off x="179388" y="2176463"/>
            <a:ext cx="4978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0825" y="2317750"/>
            <a:ext cx="1495425" cy="809625"/>
          </a:xfrm>
          <a:prstGeom prst="rect">
            <a:avLst/>
          </a:prstGeom>
          <a:noFill/>
          <a:ln w="38100">
            <a:solidFill>
              <a:srgbClr val="CF160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407</TotalTime>
  <Words>764</Words>
  <Application>Microsoft Office PowerPoint</Application>
  <PresentationFormat>On-screen Show (4:3)</PresentationFormat>
  <Paragraphs>102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Calibri</vt:lpstr>
      <vt:lpstr>Tahoma</vt:lpstr>
      <vt:lpstr>Wingdings</vt:lpstr>
      <vt:lpstr>Тема Office</vt:lpstr>
      <vt:lpstr>Тема Office</vt:lpstr>
      <vt:lpstr>Слайд 1</vt:lpstr>
      <vt:lpstr>Слайд 2</vt:lpstr>
      <vt:lpstr>Інституційні репозитарії бібліотек вищих навчальних закладів: відкритий доступ до наукових публікацій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Biblioteka15</cp:lastModifiedBy>
  <cp:revision>31</cp:revision>
  <dcterms:created xsi:type="dcterms:W3CDTF">2013-08-25T13:41:46Z</dcterms:created>
  <dcterms:modified xsi:type="dcterms:W3CDTF">2015-11-26T12:21:35Z</dcterms:modified>
</cp:coreProperties>
</file>